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FD8EBED-E50C-4EA1-ADE0-206834A68FB4}">
          <p14:sldIdLst>
            <p14:sldId id="367"/>
            <p14:sldId id="368"/>
            <p14:sldId id="369"/>
            <p14:sldId id="370"/>
            <p14:sldId id="372"/>
            <p14:sldId id="373"/>
            <p14:sldId id="375"/>
            <p14:sldId id="378"/>
            <p14:sldId id="376"/>
            <p14:sldId id="377"/>
          </p14:sldIdLst>
        </p14:section>
        <p14:section name="Untitled Section" id="{06B40618-B56B-4CCF-95AC-7A6F5592A3CD}">
          <p14:sldIdLst>
            <p14:sldId id="348"/>
          </p14:sldIdLst>
        </p14:section>
      </p14:sectionLst>
    </p:ex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28A743-813C-4E9F-AE6B-79E66AACDA49}" v="6" dt="2025-02-24T17:09:38.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5033" autoAdjust="0"/>
  </p:normalViewPr>
  <p:slideViewPr>
    <p:cSldViewPr snapToGrid="0">
      <p:cViewPr varScale="1">
        <p:scale>
          <a:sx n="99" d="100"/>
          <a:sy n="99" d="100"/>
        </p:scale>
        <p:origin x="82" y="154"/>
      </p:cViewPr>
      <p:guideLst>
        <p:guide orient="horz" pos="588"/>
        <p:guide pos="144"/>
        <p:guide orient="horz" pos="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24-02-2025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1815882"/>
          </a:xfrm>
          <a:prstGeom prst="rect">
            <a:avLst/>
          </a:prstGeom>
          <a:noFill/>
        </p:spPr>
        <p:txBody>
          <a:bodyPr wrap="square">
            <a:spAutoFit/>
          </a:bodyPr>
          <a:lstStyle/>
          <a:p>
            <a:pPr algn="ctr"/>
            <a:r>
              <a:rPr lang="en-US" sz="2800" dirty="0"/>
              <a:t>PROJECT NAME</a:t>
            </a:r>
            <a:endParaRPr lang="en-US" dirty="0"/>
          </a:p>
          <a:p>
            <a:endParaRPr lang="en-US" sz="1400" dirty="0"/>
          </a:p>
          <a:p>
            <a:r>
              <a:rPr lang="en-US" sz="1400" dirty="0"/>
              <a:t>Team :  </a:t>
            </a:r>
            <a:r>
              <a:rPr lang="en-US" dirty="0"/>
              <a:t>Name &amp; Email id</a:t>
            </a:r>
            <a:r>
              <a:rPr lang="en-US" sz="1400" dirty="0"/>
              <a:t> 		Guide:</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511E2E-CB20-4D87-A2BD-ABAB34B3543A}"/>
              </a:ext>
            </a:extLst>
          </p:cNvPr>
          <p:cNvSpPr>
            <a:spLocks noGrp="1"/>
          </p:cNvSpPr>
          <p:nvPr>
            <p:ph type="body" idx="1"/>
          </p:nvPr>
        </p:nvSpPr>
        <p:spPr>
          <a:xfrm>
            <a:off x="0" y="1364399"/>
            <a:ext cx="8386823" cy="1867877"/>
          </a:xfrm>
        </p:spPr>
        <p:txBody>
          <a:bodyPr/>
          <a:lstStyle/>
          <a:p>
            <a:pPr>
              <a:buFont typeface="Arial" panose="020B0604020202020204" pitchFamily="34" charset="0"/>
              <a:buChar char="•"/>
            </a:pPr>
            <a:r>
              <a:rPr lang="en-US" sz="1600" dirty="0">
                <a:latin typeface="+mj-lt"/>
              </a:rPr>
              <a:t>Integration with real-time stock data for live analysis.</a:t>
            </a:r>
          </a:p>
          <a:p>
            <a:pPr>
              <a:buFont typeface="Arial" panose="020B0604020202020204" pitchFamily="34" charset="0"/>
              <a:buChar char="•"/>
            </a:pPr>
            <a:r>
              <a:rPr lang="en-US" sz="1600" dirty="0">
                <a:latin typeface="+mj-lt"/>
              </a:rPr>
              <a:t>Implementation of machine learning models for predictive analytics.</a:t>
            </a:r>
          </a:p>
          <a:p>
            <a:pPr>
              <a:buFont typeface="Arial" panose="020B0604020202020204" pitchFamily="34" charset="0"/>
              <a:buChar char="•"/>
            </a:pPr>
            <a:r>
              <a:rPr lang="en-US" sz="1600" dirty="0">
                <a:latin typeface="+mj-lt"/>
              </a:rPr>
              <a:t>Deployment</a:t>
            </a:r>
          </a:p>
          <a:p>
            <a:pPr>
              <a:buFont typeface="Arial" panose="020B0604020202020204" pitchFamily="34" charset="0"/>
              <a:buChar char="•"/>
            </a:pPr>
            <a:endParaRPr lang="en-US" sz="1600" dirty="0">
              <a:latin typeface="+mj-lt"/>
            </a:endParaRPr>
          </a:p>
          <a:p>
            <a:endParaRPr lang="en-IN" dirty="0"/>
          </a:p>
        </p:txBody>
      </p:sp>
      <p:sp>
        <p:nvSpPr>
          <p:cNvPr id="2" name="Title 1">
            <a:extLst>
              <a:ext uri="{FF2B5EF4-FFF2-40B4-BE49-F238E27FC236}">
                <a16:creationId xmlns:a16="http://schemas.microsoft.com/office/drawing/2014/main" id="{31F10A2C-122D-B694-9544-674D5B7F3F6D}"/>
              </a:ext>
            </a:extLst>
          </p:cNvPr>
          <p:cNvSpPr>
            <a:spLocks noGrp="1"/>
          </p:cNvSpPr>
          <p:nvPr>
            <p:ph type="title" idx="4294967295"/>
          </p:nvPr>
        </p:nvSpPr>
        <p:spPr>
          <a:xfrm>
            <a:off x="0" y="444500"/>
            <a:ext cx="8521700" cy="57308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81C251D3-F4D2-374A-4C19-1836FB08F816}"/>
              </a:ext>
            </a:extLst>
          </p:cNvPr>
          <p:cNvSpPr>
            <a:spLocks noChangeArrowheads="1"/>
          </p:cNvSpPr>
          <p:nvPr/>
        </p:nvSpPr>
        <p:spPr bwMode="auto">
          <a:xfrm>
            <a:off x="250723" y="2137349"/>
            <a:ext cx="705513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Analysis provides macroeconomic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Technical Analysis offers statistical tools for price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 well-rounded approach combining both leads to better trading success.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999229" y="669811"/>
            <a:ext cx="3888268" cy="723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
        <p:nvSpPr>
          <p:cNvPr id="4" name="Title 3">
            <a:extLst>
              <a:ext uri="{FF2B5EF4-FFF2-40B4-BE49-F238E27FC236}">
                <a16:creationId xmlns:a16="http://schemas.microsoft.com/office/drawing/2014/main" id="{BA85A815-E6BA-B105-A2B3-3ABE342D1017}"/>
              </a:ext>
            </a:extLst>
          </p:cNvPr>
          <p:cNvSpPr>
            <a:spLocks noGrp="1"/>
          </p:cNvSpPr>
          <p:nvPr>
            <p:ph type="title"/>
          </p:nvPr>
        </p:nvSpPr>
        <p:spPr>
          <a:xfrm>
            <a:off x="528700" y="1725441"/>
            <a:ext cx="8520600" cy="912313"/>
          </a:xfrm>
        </p:spPr>
        <p:txBody>
          <a:bodyPr/>
          <a:lstStyle/>
          <a:p>
            <a:r>
              <a:rPr lang="en-IN" sz="1600" b="1" u="sng" dirty="0"/>
              <a:t>Prepared by</a:t>
            </a:r>
            <a:r>
              <a:rPr lang="en-IN" sz="1600" b="1" dirty="0"/>
              <a:t>: </a:t>
            </a:r>
            <a:r>
              <a:rPr lang="en-IN" sz="1600" b="1" u="sng" dirty="0"/>
              <a:t>SHRINIDHI PANDIT</a:t>
            </a:r>
            <a:br>
              <a:rPr lang="en-IN" sz="1600" b="1" dirty="0"/>
            </a:br>
            <a:r>
              <a:rPr lang="en-IN" sz="1600" b="1" dirty="0"/>
              <a:t>	   </a:t>
            </a:r>
            <a:r>
              <a:rPr lang="en-IN" sz="1600" b="1" u="sng" dirty="0"/>
              <a:t>T.Y.BTECH CSE C-16</a:t>
            </a:r>
          </a:p>
        </p:txBody>
      </p:sp>
      <p:sp>
        <p:nvSpPr>
          <p:cNvPr id="2" name="Text Placeholder 1">
            <a:extLst>
              <a:ext uri="{FF2B5EF4-FFF2-40B4-BE49-F238E27FC236}">
                <a16:creationId xmlns:a16="http://schemas.microsoft.com/office/drawing/2014/main" id="{D9116F0C-35D7-A88C-0223-248F5754F99E}"/>
              </a:ext>
            </a:extLst>
          </p:cNvPr>
          <p:cNvSpPr>
            <a:spLocks noGrp="1"/>
          </p:cNvSpPr>
          <p:nvPr>
            <p:ph type="body" idx="4294967295"/>
          </p:nvPr>
        </p:nvSpPr>
        <p:spPr>
          <a:xfrm>
            <a:off x="528700" y="2909276"/>
            <a:ext cx="8737600" cy="1787525"/>
          </a:xfrm>
          <a:prstGeom prst="rect">
            <a:avLst/>
          </a:prstGeom>
        </p:spPr>
        <p:txBody>
          <a:bodyPr/>
          <a:lstStyle/>
          <a:p>
            <a:r>
              <a:rPr lang="en-IN" sz="1600" u="sng" dirty="0"/>
              <a:t>References:</a:t>
            </a:r>
          </a:p>
          <a:p>
            <a:endParaRPr lang="en-IN" dirty="0"/>
          </a:p>
          <a:p>
            <a:pPr marL="514345" indent="-285750">
              <a:buFont typeface="Arial" panose="020B0604020202020204" pitchFamily="34" charset="0"/>
              <a:buChar char="•"/>
            </a:pPr>
            <a:r>
              <a:rPr lang="en-IN" u="sng" dirty="0">
                <a:solidFill>
                  <a:srgbClr val="0070C0"/>
                </a:solidFill>
              </a:rPr>
              <a:t>https://in.tradingview.com/chart/eaEVWYGI/?symbol=OANDA%RUSD </a:t>
            </a:r>
          </a:p>
          <a:p>
            <a:pPr marL="514345" indent="-285750">
              <a:buFont typeface="Arial" panose="020B0604020202020204" pitchFamily="34" charset="0"/>
              <a:buChar char="•"/>
            </a:pPr>
            <a:r>
              <a:rPr lang="en-IN" u="sng" dirty="0">
                <a:solidFill>
                  <a:srgbClr val="0070C0"/>
                </a:solidFill>
              </a:rPr>
              <a:t>https://www.babypips.com/ </a:t>
            </a:r>
          </a:p>
          <a:p>
            <a:pPr marL="514345" indent="-285750">
              <a:buFont typeface="Arial" panose="020B0604020202020204" pitchFamily="34" charset="0"/>
              <a:buChar char="•"/>
            </a:pPr>
            <a:r>
              <a:rPr lang="en-US" u="sng" dirty="0">
                <a:solidFill>
                  <a:srgbClr val="0070C0"/>
                </a:solidFill>
              </a:rPr>
              <a:t>Book: Encyclopedia of Chart Patterns” by Thomas N. Bulkowski </a:t>
            </a:r>
          </a:p>
          <a:p>
            <a:pPr marL="514345" indent="-285750">
              <a:buFont typeface="Arial" panose="020B0604020202020204" pitchFamily="34" charset="0"/>
              <a:buChar char="•"/>
            </a:pPr>
            <a:r>
              <a:rPr lang="en-US" u="sng" dirty="0">
                <a:solidFill>
                  <a:srgbClr val="0070C0"/>
                </a:solidFill>
              </a:rPr>
              <a:t>Book: “Technical Analysis Explained” by Martin J. Pring</a:t>
            </a:r>
            <a:endParaRPr lang="en-IN" u="sng" dirty="0">
              <a:solidFill>
                <a:srgbClr val="0070C0"/>
              </a:solidFill>
            </a:endParaRPr>
          </a:p>
          <a:p>
            <a:endParaRPr lang="en-IN"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E0D7ED-F3D8-454B-37A4-0D5D3377F3F6}"/>
              </a:ext>
            </a:extLst>
          </p:cNvPr>
          <p:cNvSpPr>
            <a:spLocks noGrp="1"/>
          </p:cNvSpPr>
          <p:nvPr>
            <p:ph type="body" idx="1"/>
          </p:nvPr>
        </p:nvSpPr>
        <p:spPr>
          <a:xfrm>
            <a:off x="0" y="1602643"/>
            <a:ext cx="8521700" cy="2282092"/>
          </a:xfrm>
        </p:spPr>
        <p:txBody>
          <a:bodyPr/>
          <a:lstStyle/>
          <a:p>
            <a:pPr marL="514345" indent="-285750" algn="just">
              <a:buFont typeface="Wingdings" panose="05000000000000000000" pitchFamily="2" charset="2"/>
              <a:buChar char="§"/>
            </a:pPr>
            <a:r>
              <a:rPr lang="en-US" sz="1600" dirty="0"/>
              <a:t>     Stock market analysis plays a crucial role in understanding market trends, volatility, and correlations between different stocks. This project leverages Python libraries such as Pandas, NumPy, and Matplotlib to analyze historical stock market data. The goal is to extract insights from stock price trends, measure volatility, and identify correlations among various stocks</a:t>
            </a:r>
            <a:r>
              <a:rPr lang="en-US" dirty="0"/>
              <a:t>.</a:t>
            </a:r>
          </a:p>
          <a:p>
            <a:endParaRPr lang="en-IN" dirty="0"/>
          </a:p>
        </p:txBody>
      </p:sp>
      <p:sp>
        <p:nvSpPr>
          <p:cNvPr id="2" name="Title 1">
            <a:extLst>
              <a:ext uri="{FF2B5EF4-FFF2-40B4-BE49-F238E27FC236}">
                <a16:creationId xmlns:a16="http://schemas.microsoft.com/office/drawing/2014/main" id="{F6F78195-9B03-00E3-45B8-00FA85409CCC}"/>
              </a:ext>
            </a:extLst>
          </p:cNvPr>
          <p:cNvSpPr>
            <a:spLocks noGrp="1"/>
          </p:cNvSpPr>
          <p:nvPr>
            <p:ph type="title" idx="4294967295"/>
          </p:nvPr>
        </p:nvSpPr>
        <p:spPr>
          <a:xfrm>
            <a:off x="0" y="444500"/>
            <a:ext cx="8521700" cy="573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6B616A-359B-2CA9-237F-AAC9ACE1A3A0}"/>
              </a:ext>
            </a:extLst>
          </p:cNvPr>
          <p:cNvSpPr>
            <a:spLocks noGrp="1"/>
          </p:cNvSpPr>
          <p:nvPr>
            <p:ph type="body" idx="1"/>
          </p:nvPr>
        </p:nvSpPr>
        <p:spPr>
          <a:xfrm>
            <a:off x="51619" y="638233"/>
            <a:ext cx="8521700" cy="2226414"/>
          </a:xfrm>
        </p:spPr>
        <p:txBody>
          <a:bodyPr/>
          <a:lstStyle/>
          <a:p>
            <a:pPr marL="514345" indent="-285750" algn="just">
              <a:buFont typeface="Wingdings" panose="05000000000000000000" pitchFamily="2" charset="2"/>
              <a:buChar char="§"/>
            </a:pPr>
            <a:r>
              <a:rPr lang="en-US" dirty="0"/>
              <a:t>     </a:t>
            </a:r>
            <a:r>
              <a:rPr lang="en-US" sz="1600" dirty="0">
                <a:latin typeface="+mj-lt"/>
              </a:rPr>
              <a:t>Investors and traders rely on stock price analysis to make informed decisions. However, analyzing vast amounts of historical data manually is challenging. This project aims to automate stock market analysis using Python, making it easier to identify trends and patterns for better investment decisions.</a:t>
            </a:r>
          </a:p>
          <a:p>
            <a:endParaRPr lang="en-IN" dirty="0"/>
          </a:p>
        </p:txBody>
      </p:sp>
      <p:sp>
        <p:nvSpPr>
          <p:cNvPr id="2" name="Title 1">
            <a:extLst>
              <a:ext uri="{FF2B5EF4-FFF2-40B4-BE49-F238E27FC236}">
                <a16:creationId xmlns:a16="http://schemas.microsoft.com/office/drawing/2014/main" id="{0CD2E813-CB30-52BE-482F-A822E8D42EA5}"/>
              </a:ext>
            </a:extLst>
          </p:cNvPr>
          <p:cNvSpPr>
            <a:spLocks noGrp="1"/>
          </p:cNvSpPr>
          <p:nvPr>
            <p:ph type="title" idx="4294967295"/>
          </p:nvPr>
        </p:nvSpPr>
        <p:spPr>
          <a:xfrm>
            <a:off x="0" y="444500"/>
            <a:ext cx="8521700" cy="573088"/>
          </a:xfrm>
          <a:prstGeom prst="rect">
            <a:avLst/>
          </a:prstGeom>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pic>
        <p:nvPicPr>
          <p:cNvPr id="2050" name="Picture 2" descr="Definition and Classification of Stock Market Frauds">
            <a:extLst>
              <a:ext uri="{FF2B5EF4-FFF2-40B4-BE49-F238E27FC236}">
                <a16:creationId xmlns:a16="http://schemas.microsoft.com/office/drawing/2014/main" id="{00CC4DC5-1ACE-492D-6D7F-4E329D7C1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2485292"/>
            <a:ext cx="7899400" cy="233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260EDF-8512-C675-32E5-EF2FC3CD5AA6}"/>
              </a:ext>
            </a:extLst>
          </p:cNvPr>
          <p:cNvSpPr>
            <a:spLocks noGrp="1"/>
          </p:cNvSpPr>
          <p:nvPr>
            <p:ph type="body" idx="1"/>
          </p:nvPr>
        </p:nvSpPr>
        <p:spPr>
          <a:xfrm>
            <a:off x="-71255" y="1154958"/>
            <a:ext cx="7050393" cy="3387664"/>
          </a:xfrm>
        </p:spPr>
        <p:txBody>
          <a:bodyPr/>
          <a:lstStyle/>
          <a:p>
            <a:r>
              <a:rPr lang="en-IN" sz="1600" dirty="0"/>
              <a:t>The project will utilize:</a:t>
            </a:r>
          </a:p>
          <a:p>
            <a:pPr>
              <a:buFont typeface="Arial" panose="020B0604020202020204" pitchFamily="34" charset="0"/>
              <a:buChar char="•"/>
            </a:pPr>
            <a:r>
              <a:rPr lang="en-IN" sz="1600" b="1" dirty="0"/>
              <a:t>Pandas</a:t>
            </a:r>
            <a:r>
              <a:rPr lang="en-IN" sz="1600" dirty="0"/>
              <a:t> for data handling and processing.</a:t>
            </a:r>
          </a:p>
          <a:p>
            <a:pPr>
              <a:buFont typeface="Arial" panose="020B0604020202020204" pitchFamily="34" charset="0"/>
              <a:buChar char="•"/>
            </a:pPr>
            <a:r>
              <a:rPr lang="en-IN" sz="1600" b="1" dirty="0"/>
              <a:t>NumPy</a:t>
            </a:r>
            <a:r>
              <a:rPr lang="en-IN" sz="1600" dirty="0"/>
              <a:t> for numerical computations.</a:t>
            </a:r>
          </a:p>
          <a:p>
            <a:pPr>
              <a:buFont typeface="Arial" panose="020B0604020202020204" pitchFamily="34" charset="0"/>
              <a:buChar char="•"/>
            </a:pPr>
            <a:r>
              <a:rPr lang="en-IN" sz="1600" b="1" dirty="0"/>
              <a:t>Matplotlib &amp; Seaborn</a:t>
            </a:r>
            <a:r>
              <a:rPr lang="en-IN" sz="1600" dirty="0"/>
              <a:t> for data visualization.</a:t>
            </a:r>
          </a:p>
          <a:p>
            <a:pPr>
              <a:buFont typeface="Arial" panose="020B0604020202020204" pitchFamily="34" charset="0"/>
              <a:buChar char="•"/>
            </a:pPr>
            <a:r>
              <a:rPr lang="en-IN" sz="1600" b="1" dirty="0"/>
              <a:t>Correlation &amp; Volatility Analysis</a:t>
            </a:r>
            <a:r>
              <a:rPr lang="en-IN" sz="1600" dirty="0"/>
              <a:t> for trend detection.</a:t>
            </a:r>
          </a:p>
          <a:p>
            <a:endParaRPr lang="en-IN" dirty="0"/>
          </a:p>
        </p:txBody>
      </p:sp>
      <p:sp>
        <p:nvSpPr>
          <p:cNvPr id="2" name="Title 1">
            <a:extLst>
              <a:ext uri="{FF2B5EF4-FFF2-40B4-BE49-F238E27FC236}">
                <a16:creationId xmlns:a16="http://schemas.microsoft.com/office/drawing/2014/main" id="{A95745DE-B712-F06B-67FA-D3D7D6FBF5DF}"/>
              </a:ext>
            </a:extLst>
          </p:cNvPr>
          <p:cNvSpPr>
            <a:spLocks noGrp="1"/>
          </p:cNvSpPr>
          <p:nvPr>
            <p:ph type="title" idx="4294967295"/>
          </p:nvPr>
        </p:nvSpPr>
        <p:spPr>
          <a:xfrm>
            <a:off x="0" y="444500"/>
            <a:ext cx="8521700" cy="57308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pic>
        <p:nvPicPr>
          <p:cNvPr id="3074" name="Picture 2" descr="Stock Market 2025 Highlights: Sensex Flat As Sitharaman Announces Union  Budget - News18">
            <a:extLst>
              <a:ext uri="{FF2B5EF4-FFF2-40B4-BE49-F238E27FC236}">
                <a16:creationId xmlns:a16="http://schemas.microsoft.com/office/drawing/2014/main" id="{6CE5416F-CFCD-DE5E-287C-BF1E57B7F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774" y="876429"/>
            <a:ext cx="3565173" cy="19163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dian stock market ends 2-day decline with positive gains">
            <a:extLst>
              <a:ext uri="{FF2B5EF4-FFF2-40B4-BE49-F238E27FC236}">
                <a16:creationId xmlns:a16="http://schemas.microsoft.com/office/drawing/2014/main" id="{C5A0E2D3-1C2A-A301-FEB1-686E53B13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773" y="2904783"/>
            <a:ext cx="3507093" cy="194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BE4BE-F1F2-CB32-2F17-597D3DEE02D0}"/>
              </a:ext>
            </a:extLst>
          </p:cNvPr>
          <p:cNvSpPr>
            <a:spLocks noGrp="1"/>
          </p:cNvSpPr>
          <p:nvPr>
            <p:ph type="body" idx="1"/>
          </p:nvPr>
        </p:nvSpPr>
        <p:spPr>
          <a:xfrm>
            <a:off x="139762" y="880913"/>
            <a:ext cx="4807376" cy="3818087"/>
          </a:xfrm>
        </p:spPr>
        <p:txBody>
          <a:bodyPr/>
          <a:lstStyle/>
          <a:p>
            <a:pPr>
              <a:buFont typeface="+mj-lt"/>
              <a:buAutoNum type="arabicPeriod"/>
            </a:pPr>
            <a:r>
              <a:rPr lang="en-US" b="1" dirty="0">
                <a:latin typeface="+mj-lt"/>
              </a:rPr>
              <a:t>Data Collection</a:t>
            </a:r>
            <a:r>
              <a:rPr lang="en-US" dirty="0">
                <a:latin typeface="+mj-lt"/>
              </a:rPr>
              <a:t>: Fetching historical stock prices using the Yahoo Finance API.</a:t>
            </a:r>
          </a:p>
          <a:p>
            <a:pPr>
              <a:buFont typeface="+mj-lt"/>
              <a:buAutoNum type="arabicPeriod"/>
            </a:pPr>
            <a:r>
              <a:rPr lang="en-US" b="1" dirty="0">
                <a:latin typeface="+mj-lt"/>
              </a:rPr>
              <a:t>Data Preprocessing</a:t>
            </a:r>
            <a:r>
              <a:rPr lang="en-US" dirty="0">
                <a:latin typeface="+mj-lt"/>
              </a:rPr>
              <a:t>: Cleaning and structuring data using Pandas.</a:t>
            </a:r>
          </a:p>
          <a:p>
            <a:pPr>
              <a:buFont typeface="+mj-lt"/>
              <a:buAutoNum type="arabicPeriod"/>
            </a:pPr>
            <a:r>
              <a:rPr lang="en-US" b="1" dirty="0">
                <a:latin typeface="+mj-lt"/>
              </a:rPr>
              <a:t>Analysis</a:t>
            </a:r>
            <a:r>
              <a:rPr lang="en-US" dirty="0">
                <a:latin typeface="+mj-lt"/>
              </a:rPr>
              <a:t>:</a:t>
            </a:r>
          </a:p>
          <a:p>
            <a:pPr marL="742950" lvl="1" indent="-285750">
              <a:buFont typeface="+mj-lt"/>
              <a:buAutoNum type="arabicPeriod"/>
            </a:pPr>
            <a:r>
              <a:rPr lang="en-US" dirty="0">
                <a:latin typeface="+mj-lt"/>
              </a:rPr>
              <a:t>Time-series visualization of stock prices.</a:t>
            </a:r>
          </a:p>
          <a:p>
            <a:pPr marL="742950" lvl="1" indent="-285750">
              <a:buFont typeface="+mj-lt"/>
              <a:buAutoNum type="arabicPeriod"/>
            </a:pPr>
            <a:r>
              <a:rPr lang="en-US" dirty="0">
                <a:latin typeface="+mj-lt"/>
              </a:rPr>
              <a:t>Calculation of moving averages and volatility.</a:t>
            </a:r>
          </a:p>
          <a:p>
            <a:pPr marL="742950" lvl="1" indent="-285750">
              <a:buFont typeface="+mj-lt"/>
              <a:buAutoNum type="arabicPeriod"/>
            </a:pPr>
            <a:r>
              <a:rPr lang="en-US" dirty="0">
                <a:latin typeface="+mj-lt"/>
              </a:rPr>
              <a:t>Correlation analysis between different stocks.</a:t>
            </a:r>
          </a:p>
          <a:p>
            <a:pPr>
              <a:buFont typeface="+mj-lt"/>
              <a:buAutoNum type="arabicPeriod"/>
            </a:pPr>
            <a:r>
              <a:rPr lang="en-US" b="1" dirty="0">
                <a:latin typeface="+mj-lt"/>
              </a:rPr>
              <a:t>Visualization</a:t>
            </a:r>
            <a:r>
              <a:rPr lang="en-US" dirty="0">
                <a:latin typeface="+mj-lt"/>
              </a:rPr>
              <a:t>: Graphs and charts displaying stock trends and correlations.</a:t>
            </a:r>
          </a:p>
          <a:p>
            <a:endParaRPr lang="en-IN" dirty="0"/>
          </a:p>
        </p:txBody>
      </p:sp>
      <p:sp>
        <p:nvSpPr>
          <p:cNvPr id="3" name="Title 4">
            <a:extLst>
              <a:ext uri="{FF2B5EF4-FFF2-40B4-BE49-F238E27FC236}">
                <a16:creationId xmlns:a16="http://schemas.microsoft.com/office/drawing/2014/main" id="{6AB8DAF2-B141-0C0D-4015-6BE8A25CFFD1}"/>
              </a:ext>
            </a:extLst>
          </p:cNvPr>
          <p:cNvSpPr>
            <a:spLocks noGrp="1"/>
          </p:cNvSpPr>
          <p:nvPr>
            <p:ph type="title" idx="4294967295"/>
          </p:nvPr>
        </p:nvSpPr>
        <p:spPr>
          <a:xfrm>
            <a:off x="0" y="444500"/>
            <a:ext cx="8521700" cy="57308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pic>
        <p:nvPicPr>
          <p:cNvPr id="4098" name="Picture 2" descr="Understanding Basic Candlestick Charts">
            <a:extLst>
              <a:ext uri="{FF2B5EF4-FFF2-40B4-BE49-F238E27FC236}">
                <a16:creationId xmlns:a16="http://schemas.microsoft.com/office/drawing/2014/main" id="{866880C0-CC9C-C3DF-40FC-ECE18E4D7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090" y="1187245"/>
            <a:ext cx="4115148" cy="337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descr="A graph on a screen&#10;&#10;AI-generated content may be incorrect.">
            <a:extLst>
              <a:ext uri="{FF2B5EF4-FFF2-40B4-BE49-F238E27FC236}">
                <a16:creationId xmlns:a16="http://schemas.microsoft.com/office/drawing/2014/main" id="{2DD1F4A3-69F5-EA76-FCC8-C2753B9167F8}"/>
              </a:ext>
            </a:extLst>
          </p:cNvPr>
          <p:cNvPicPr>
            <a:picLocks noChangeAspect="1"/>
          </p:cNvPicPr>
          <p:nvPr/>
        </p:nvPicPr>
        <p:blipFill>
          <a:blip r:embed="rId2"/>
          <a:srcRect t="9942"/>
          <a:stretch/>
        </p:blipFill>
        <p:spPr>
          <a:xfrm>
            <a:off x="311700" y="1040875"/>
            <a:ext cx="8210939" cy="3657600"/>
          </a:xfrm>
          <a:prstGeom prst="rect">
            <a:avLst/>
          </a:prstGeom>
        </p:spPr>
      </p:pic>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6" name="Screen Recording 2025-02-24 223910">
            <a:hlinkClick r:id="" action="ppaction://media"/>
            <a:extLst>
              <a:ext uri="{FF2B5EF4-FFF2-40B4-BE49-F238E27FC236}">
                <a16:creationId xmlns:a16="http://schemas.microsoft.com/office/drawing/2014/main" id="{26001075-3C7E-0B9D-4CCB-73FF98B73B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2828" y="982961"/>
            <a:ext cx="8274423" cy="372277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22CF56-D9EA-1882-61B7-F584BA199196}"/>
              </a:ext>
            </a:extLst>
          </p:cNvPr>
          <p:cNvSpPr>
            <a:spLocks noGrp="1"/>
          </p:cNvSpPr>
          <p:nvPr>
            <p:ph type="body" idx="1"/>
          </p:nvPr>
        </p:nvSpPr>
        <p:spPr>
          <a:xfrm>
            <a:off x="-132862" y="618711"/>
            <a:ext cx="8347746" cy="1891867"/>
          </a:xfrm>
        </p:spPr>
        <p:txBody>
          <a:bodyPr/>
          <a:lstStyle/>
          <a:p>
            <a:pPr marL="514345" indent="-285750" algn="just">
              <a:buFont typeface="Wingdings" panose="05000000000000000000" pitchFamily="2" charset="2"/>
              <a:buChar char="§"/>
            </a:pPr>
            <a:r>
              <a:rPr lang="en-US" sz="1600" dirty="0"/>
              <a:t>     </a:t>
            </a:r>
            <a:r>
              <a:rPr lang="en-US" sz="1600" dirty="0">
                <a:latin typeface="+mj-lt"/>
              </a:rPr>
              <a:t>The project provides an automated approach to analyzing stock market trends, helping investors make data-driven decisions. The use of Python libraries makes it efficient to process and visualize stock data.</a:t>
            </a:r>
          </a:p>
          <a:p>
            <a:endParaRPr lang="en-IN" dirty="0"/>
          </a:p>
        </p:txBody>
      </p:sp>
      <p:sp>
        <p:nvSpPr>
          <p:cNvPr id="2" name="Title 1">
            <a:extLst>
              <a:ext uri="{FF2B5EF4-FFF2-40B4-BE49-F238E27FC236}">
                <a16:creationId xmlns:a16="http://schemas.microsoft.com/office/drawing/2014/main" id="{1FF90F4B-9803-CB1B-02A8-FB5D111C9F43}"/>
              </a:ext>
            </a:extLst>
          </p:cNvPr>
          <p:cNvSpPr>
            <a:spLocks noGrp="1"/>
          </p:cNvSpPr>
          <p:nvPr>
            <p:ph type="title" idx="4294967295"/>
          </p:nvPr>
        </p:nvSpPr>
        <p:spPr>
          <a:xfrm>
            <a:off x="0" y="444500"/>
            <a:ext cx="8521700" cy="57308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pic>
        <p:nvPicPr>
          <p:cNvPr id="5122" name="Picture 2" descr="Beginner's Guide to Technical Analysis in Python for Algorithmic Trading |  by Lakshmi Ajay | Medium">
            <a:extLst>
              <a:ext uri="{FF2B5EF4-FFF2-40B4-BE49-F238E27FC236}">
                <a16:creationId xmlns:a16="http://schemas.microsoft.com/office/drawing/2014/main" id="{20AFA794-D738-1751-C499-E77CAC699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387" y="1998130"/>
            <a:ext cx="4918587" cy="270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4eeb56d-118c-48c3-937f-7f05817f7373"/>
    <ds:schemaRef ds:uri="http://schemas.microsoft.com/office/2006/documentManagement/types"/>
    <ds:schemaRef ds:uri="http://www.w3.org/XML/1998/namespace"/>
    <ds:schemaRef ds:uri="http://purl.org/dc/dcmitype/"/>
    <ds:schemaRef ds:uri="http://schemas.microsoft.com/office/infopath/2007/PartnerControls"/>
    <ds:schemaRef ds:uri="http://schemas.microsoft.com/office/2006/metadata/properties"/>
    <ds:schemaRef ds:uri="http://purl.org/dc/elements/1.1/"/>
    <ds:schemaRef ds:uri="http://purl.org/dc/terms/"/>
    <ds:schemaRef ds:uri="http://schemas.openxmlformats.org/package/2006/metadata/core-properties"/>
    <ds:schemaRef ds:uri="fe56e3b0-34a1-4d6f-a501-a0b2b7006a18"/>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Stockmarket project</Template>
  <TotalTime>0</TotalTime>
  <Words>450</Words>
  <Application>Microsoft Office PowerPoint</Application>
  <PresentationFormat>On-screen Show (16:9)</PresentationFormat>
  <Paragraphs>58</Paragraphs>
  <Slides>11</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Prepared by: SHRINIDHI PANDIT     T.Y.BTECH CSE C-16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Shrinidhi Pandit</dc:creator>
  <cp:lastModifiedBy>Shrinidhi Pandit</cp:lastModifiedBy>
  <cp:revision>1</cp:revision>
  <dcterms:created xsi:type="dcterms:W3CDTF">2025-02-24T17:34:26Z</dcterms:created>
  <dcterms:modified xsi:type="dcterms:W3CDTF">2025-02-24T17:34:48Z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